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72" r:id="rId13"/>
    <p:sldId id="273" r:id="rId14"/>
    <p:sldId id="275" r:id="rId15"/>
    <p:sldId id="268" r:id="rId16"/>
    <p:sldId id="276" r:id="rId17"/>
    <p:sldId id="269" r:id="rId18"/>
    <p:sldId id="270" r:id="rId19"/>
    <p:sldId id="26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98720-81AB-45C0-8B44-D30CE20F0521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1889B-8E62-430E-A648-E31B13A00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234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21889B-8E62-430E-A648-E31B13A0098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02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56E9-F669-48C0-93C7-CC7A4E408CA6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2E35-3E94-4541-9765-95A73289AD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864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56E9-F669-48C0-93C7-CC7A4E408CA6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2E35-3E94-4541-9765-95A73289AD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746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56E9-F669-48C0-93C7-CC7A4E408CA6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2E35-3E94-4541-9765-95A73289AD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838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56E9-F669-48C0-93C7-CC7A4E408CA6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2E35-3E94-4541-9765-95A73289ADFE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3432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56E9-F669-48C0-93C7-CC7A4E408CA6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2E35-3E94-4541-9765-95A73289AD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367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56E9-F669-48C0-93C7-CC7A4E408CA6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2E35-3E94-4541-9765-95A73289AD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180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56E9-F669-48C0-93C7-CC7A4E408CA6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2E35-3E94-4541-9765-95A73289AD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7237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56E9-F669-48C0-93C7-CC7A4E408CA6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2E35-3E94-4541-9765-95A73289AD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8946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56E9-F669-48C0-93C7-CC7A4E408CA6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2E35-3E94-4541-9765-95A73289AD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097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56E9-F669-48C0-93C7-CC7A4E408CA6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2E35-3E94-4541-9765-95A73289AD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895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56E9-F669-48C0-93C7-CC7A4E408CA6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2E35-3E94-4541-9765-95A73289AD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482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56E9-F669-48C0-93C7-CC7A4E408CA6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2E35-3E94-4541-9765-95A73289AD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64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56E9-F669-48C0-93C7-CC7A4E408CA6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2E35-3E94-4541-9765-95A73289AD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820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56E9-F669-48C0-93C7-CC7A4E408CA6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2E35-3E94-4541-9765-95A73289AD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268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56E9-F669-48C0-93C7-CC7A4E408CA6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2E35-3E94-4541-9765-95A73289AD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649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56E9-F669-48C0-93C7-CC7A4E408CA6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2E35-3E94-4541-9765-95A73289AD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168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56E9-F669-48C0-93C7-CC7A4E408CA6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2E35-3E94-4541-9765-95A73289AD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00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DFC56E9-F669-48C0-93C7-CC7A4E408CA6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F2E35-3E94-4541-9765-95A73289AD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2679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340768"/>
            <a:ext cx="7829576" cy="2389438"/>
          </a:xfrm>
        </p:spPr>
        <p:txBody>
          <a:bodyPr/>
          <a:lstStyle/>
          <a:p>
            <a:r>
              <a:rPr lang="ru-RU" sz="6000" dirty="0"/>
              <a:t>Подготовка к ЦЭ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5AC707F-780C-42C5-AA1F-A3CF55612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332656"/>
            <a:ext cx="8064896" cy="6192688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/>
              <a:t>1.Одно из утверждений неверно. Найдите его.</a:t>
            </a:r>
            <a:br>
              <a:rPr lang="ru-RU" dirty="0"/>
            </a:br>
            <a:r>
              <a:rPr lang="ru-RU" dirty="0"/>
              <a:t>а) Обособленными членами называются члены предложения, выделяемые по смыслу и</a:t>
            </a:r>
            <a:br>
              <a:rPr lang="ru-RU" dirty="0"/>
            </a:br>
            <a:r>
              <a:rPr lang="ru-RU" dirty="0"/>
              <a:t>интонацией.</a:t>
            </a:r>
            <a:br>
              <a:rPr lang="ru-RU" dirty="0"/>
            </a:br>
            <a:r>
              <a:rPr lang="ru-RU" dirty="0"/>
              <a:t>б) Обособленным членом может быть любой член предложения.</a:t>
            </a:r>
            <a:br>
              <a:rPr lang="ru-RU" dirty="0"/>
            </a:br>
            <a:r>
              <a:rPr lang="ru-RU" dirty="0"/>
              <a:t>в) Обособленным членом может быть любой второстепенный член предложения.</a:t>
            </a:r>
            <a:br>
              <a:rPr lang="ru-RU" dirty="0"/>
            </a:br>
            <a:r>
              <a:rPr lang="ru-RU" dirty="0"/>
              <a:t>г) Обособляются определения, приложения, дополнения, обстоятельства.</a:t>
            </a:r>
          </a:p>
          <a:p>
            <a:r>
              <a:rPr lang="ru-RU" b="1" i="1" dirty="0"/>
              <a:t>2.Какая характеристика соответствует предложению?</a:t>
            </a:r>
            <a:br>
              <a:rPr lang="ru-RU" dirty="0"/>
            </a:br>
            <a:r>
              <a:rPr lang="ru-RU" i="1" dirty="0"/>
              <a:t>Над горной пустыней, окружавшей меня, сиял легкий лазурный купол.</a:t>
            </a:r>
            <a:br>
              <a:rPr lang="ru-RU" dirty="0"/>
            </a:br>
            <a:r>
              <a:rPr lang="ru-RU" dirty="0"/>
              <a:t>а) в предложении есть обособленное определение, выраженное деепричастным оборотом</a:t>
            </a:r>
            <a:br>
              <a:rPr lang="ru-RU" dirty="0"/>
            </a:br>
            <a:r>
              <a:rPr lang="ru-RU" dirty="0"/>
              <a:t>б) в предложении есть обособленное обстоятельство, выраженное деепричастным оборотом</a:t>
            </a:r>
            <a:br>
              <a:rPr lang="ru-RU" dirty="0"/>
            </a:br>
            <a:r>
              <a:rPr lang="ru-RU" dirty="0"/>
              <a:t>в) в предложении есть обособленное определение, выраженное причастным оборотом</a:t>
            </a:r>
            <a:br>
              <a:rPr lang="ru-RU" dirty="0"/>
            </a:br>
            <a:r>
              <a:rPr lang="ru-RU" dirty="0"/>
              <a:t>г) в предложении есть обособленное обстоятельство, выраженное причастным оборотом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230248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C19D01F-733C-4F2A-B649-C1DE834DA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88640"/>
            <a:ext cx="7913610" cy="6059766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/>
              <a:t>4.Приведённой ниже схеме соответствуют предложения (учтите, что знаки </a:t>
            </a:r>
            <a:r>
              <a:rPr lang="ru-RU" b="1" i="1" dirty="0" err="1"/>
              <a:t>прелинания</a:t>
            </a:r>
            <a:r>
              <a:rPr lang="ru-RU" b="1" i="1" dirty="0"/>
              <a:t> не расставлены):</a:t>
            </a:r>
            <a:br>
              <a:rPr lang="ru-RU" dirty="0"/>
            </a:br>
            <a:r>
              <a:rPr lang="ru-RU" b="1" dirty="0"/>
              <a:t>[... сущ., распространённое приложение, ...].</a:t>
            </a:r>
            <a:br>
              <a:rPr lang="ru-RU" dirty="0"/>
            </a:br>
            <a:r>
              <a:rPr lang="ru-RU" dirty="0"/>
              <a:t>а) От </a:t>
            </a:r>
            <a:r>
              <a:rPr lang="ru-RU" dirty="0" err="1"/>
              <a:t>Шацкого</a:t>
            </a:r>
            <a:r>
              <a:rPr lang="ru-RU" dirty="0"/>
              <a:t> он впервые узнал о Кара-Бугазе устрашающем и загадочном заливе Каспийского моря о неисчерпаемых запасах мирабилита в его воде о возможности уничтожения пустыни.</a:t>
            </a:r>
            <a:br>
              <a:rPr lang="ru-RU" dirty="0"/>
            </a:br>
            <a:r>
              <a:rPr lang="ru-RU" dirty="0"/>
              <a:t>б) Над </a:t>
            </a:r>
            <a:r>
              <a:rPr lang="ru-RU" dirty="0" err="1"/>
              <a:t>фортиною</a:t>
            </a:r>
            <a:r>
              <a:rPr lang="ru-RU" dirty="0"/>
              <a:t> на крыше стояла на шесте государственная птица орёл.</a:t>
            </a:r>
            <a:br>
              <a:rPr lang="ru-RU" dirty="0"/>
            </a:br>
            <a:r>
              <a:rPr lang="ru-RU" dirty="0"/>
              <a:t>в) Один из сослуживцев рекомендовал ему медицинского студента </a:t>
            </a:r>
            <a:r>
              <a:rPr lang="ru-RU" dirty="0" err="1"/>
              <a:t>Лопухова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г) За синими морями забытый он угасал один.</a:t>
            </a:r>
            <a:br>
              <a:rPr lang="ru-RU" dirty="0"/>
            </a:br>
            <a:r>
              <a:rPr lang="ru-RU" dirty="0"/>
              <a:t>д) Добродушный старичок больничный сторож тотчас же впустил его.</a:t>
            </a:r>
          </a:p>
          <a:p>
            <a:r>
              <a:rPr lang="ru-RU" b="1" i="1" dirty="0"/>
              <a:t>5.Пунктуационные ошибки допущены в предложениях:</a:t>
            </a:r>
            <a:br>
              <a:rPr lang="ru-RU" dirty="0"/>
            </a:br>
            <a:r>
              <a:rPr lang="ru-RU" dirty="0"/>
              <a:t>а) Опрокинутый истомой, Тёркин дремлет на спине.</a:t>
            </a:r>
            <a:br>
              <a:rPr lang="ru-RU" dirty="0"/>
            </a:br>
            <a:r>
              <a:rPr lang="ru-RU" dirty="0"/>
              <a:t>б) Наводнение, случившееся в Петербурге 7 ноября 1824 года было самым сильным и разрушительным в истории города.</a:t>
            </a:r>
            <a:br>
              <a:rPr lang="ru-RU" dirty="0"/>
            </a:br>
            <a:r>
              <a:rPr lang="ru-RU" dirty="0"/>
              <a:t>в) По светлой заре вычерчивались чёрные верхушки берёз тонкие, как письмена.                                                                     г) Усталые и продрогшие мы вяло тянулись по раскисшей дороге.                                                                                                   д) Миша покусывал губы сизые после купания.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360760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585B81-FD38-48C0-8A8B-C9074CA3E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Установите соответствие между предложениями и их синтаксической характеристикой:</a:t>
            </a:r>
            <a:br>
              <a:rPr lang="ru-RU" sz="2000" dirty="0"/>
            </a:br>
            <a:r>
              <a:rPr lang="ru-RU" sz="2000" dirty="0"/>
              <a:t>A_Б_ B_ Г_</a:t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36387980-0B7A-4304-9782-BEEF0298C4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5683738"/>
              </p:ext>
            </p:extLst>
          </p:nvPr>
        </p:nvGraphicFramePr>
        <p:xfrm>
          <a:off x="251520" y="1556792"/>
          <a:ext cx="8640960" cy="50292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003107">
                  <a:extLst>
                    <a:ext uri="{9D8B030D-6E8A-4147-A177-3AD203B41FA5}">
                      <a16:colId xmlns:a16="http://schemas.microsoft.com/office/drawing/2014/main" val="1627966237"/>
                    </a:ext>
                  </a:extLst>
                </a:gridCol>
                <a:gridCol w="4637853">
                  <a:extLst>
                    <a:ext uri="{9D8B030D-6E8A-4147-A177-3AD203B41FA5}">
                      <a16:colId xmlns:a16="http://schemas.microsoft.com/office/drawing/2014/main" val="627788433"/>
                    </a:ext>
                  </a:extLst>
                </a:gridCol>
              </a:tblGrid>
              <a:tr h="1253154">
                <a:tc>
                  <a:txBody>
                    <a:bodyPr/>
                    <a:lstStyle/>
                    <a:p>
                      <a:pPr algn="just"/>
                      <a:r>
                        <a:rPr lang="ru-RU" b="0" dirty="0"/>
                        <a:t>А. Зима в Москве пролетает быстро: только что встретили Новый год, а вот уже снег исчез отовсюду, его нельзя найти ни днём, ни ночью.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0" kern="1200" dirty="0">
                          <a:solidFill>
                            <a:schemeClr val="bg1"/>
                          </a:solidFill>
                          <a:effectLst/>
                        </a:rPr>
                        <a:t>1) простое осложнённое предложение</a:t>
                      </a:r>
                    </a:p>
                    <a:p>
                      <a:pPr algn="l"/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701911"/>
                  </a:ext>
                </a:extLst>
              </a:tr>
              <a:tr h="911385"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Б. Говорят, из деревни Новой вышло много знатных людей: один полковник, два летчика, врач, корреспондент.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chemeClr val="bg1"/>
                          </a:solidFill>
                          <a:effectLst/>
                        </a:rPr>
                        <a:t>2) сложноподчинённое предложение с одной придаточной</a:t>
                      </a:r>
                    </a:p>
                    <a:p>
                      <a:pPr algn="l"/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1621970"/>
                  </a:ext>
                </a:extLst>
              </a:tr>
              <a:tr h="740500"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В. Кутузов ехал, засыпая и просыпаясь и прислушиваясь, не началось ли дело.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chemeClr val="bg1"/>
                          </a:solidFill>
                          <a:effectLst/>
                        </a:rPr>
                        <a:t>3) сложносочинённое предложение</a:t>
                      </a:r>
                    </a:p>
                    <a:p>
                      <a:pPr algn="l"/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2893289"/>
                  </a:ext>
                </a:extLst>
              </a:tr>
              <a:tr h="911385"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Г. Вода пахла болотом, пить же её было можно.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0" kern="1200" dirty="0">
                          <a:solidFill>
                            <a:schemeClr val="bg1"/>
                          </a:solidFill>
                          <a:effectLst/>
                        </a:rPr>
                        <a:t>4) бессоюзное сложное предложение</a:t>
                      </a:r>
                    </a:p>
                    <a:p>
                      <a:pPr algn="l"/>
                      <a:r>
                        <a:rPr lang="ru-RU" sz="1800" b="0" kern="1200" dirty="0">
                          <a:solidFill>
                            <a:schemeClr val="bg1"/>
                          </a:solidFill>
                          <a:effectLst/>
                        </a:rPr>
                        <a:t>5) сложное предложение с разными видами связи</a:t>
                      </a:r>
                      <a:endParaRPr lang="ru-RU" b="0" dirty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7724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781765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37D9128-6988-4557-9917-5C47568DA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332657"/>
            <a:ext cx="7632848" cy="591575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(1)	Чаще всего зарницы бывают в июле, когда созревают хлеба. (2) В поэтическом ряду рядом с зарницей стоит слово «заря» - одно из прекраснейших слов русского языка… (3)Нельзя даже представить себе, чтобы его можно было прокричать, потому что оно сродни той устоявшейся тишине ночи, когда над зарослями деревенского сада занимается чистая и слабая синева. (4) В заре, в рассвете, … есть что-то девическое, целомудренное.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№12.Найдите в предложении 3-4 слово со значением «отличающийся малой силой, мощностью». Запишите это слово в той форме, в которой оно употреблено в тексте.</a:t>
            </a:r>
          </a:p>
          <a:p>
            <a:endParaRPr lang="ru-RU" dirty="0"/>
          </a:p>
          <a:p>
            <a:r>
              <a:rPr lang="ru-RU" dirty="0"/>
              <a:t>№13. Найдите в 1-ом предложении слово, в котором все согласные звуки твёрдые. Запишите это слово в той форме, в которой оно употреблено в тексте.</a:t>
            </a:r>
          </a:p>
          <a:p>
            <a:endParaRPr lang="ru-RU" dirty="0"/>
          </a:p>
          <a:p>
            <a:r>
              <a:rPr lang="ru-RU" dirty="0"/>
              <a:t>№14. Подберите антоним к выделенному слову в 3 предложении.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00867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883DEE-0237-4EAE-9EC0-DEBA35B24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части 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8533EC-34AC-491C-8869-6E132361B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. Согласно данным , опубликованным ООН, в последнее время стрелковое оружие теснит по потенциальной опасности даже СПИД. Ежедневно она уносит жизни более тысячи человек.</a:t>
            </a:r>
          </a:p>
          <a:p>
            <a:r>
              <a:rPr lang="ru-RU" dirty="0"/>
              <a:t>           На черных рынках мира циркулирует 500 млн. единиц стрелкового оружия. На каждые 12 человек на земном шаре приходится по единице оружия. Эффективной общемировой программы по борьбе с нелегальной торговлей этим товаром пока не существует.</a:t>
            </a:r>
          </a:p>
          <a:p>
            <a:pPr marL="0" indent="0">
              <a:buNone/>
            </a:pPr>
            <a:r>
              <a:rPr lang="ru-RU" dirty="0"/>
              <a:t>       </a:t>
            </a:r>
          </a:p>
          <a:p>
            <a:r>
              <a:rPr lang="ru-RU" dirty="0"/>
              <a:t> Опираясь на информацию , представленную в тексте , оцените и обоснуйте справедливость утверждения : «Нелегальная торговля стрелковым оружием представляет угрозу человечеству».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824904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8C8DA966-E4A2-470E-AA32-EF4BF4E81D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24744"/>
            <a:ext cx="8928992" cy="5446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16151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1EEF424-EA1F-4FF3-BA13-A4B5A1EA9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476673"/>
            <a:ext cx="6999802" cy="5771734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Предложения с союзом как</a:t>
            </a:r>
          </a:p>
          <a:p>
            <a:r>
              <a:rPr lang="ru-RU" dirty="0"/>
              <a:t>1) Как истинный француз в кармане </a:t>
            </a:r>
            <a:r>
              <a:rPr lang="ru-RU" dirty="0" err="1"/>
              <a:t>Трике</a:t>
            </a:r>
            <a:r>
              <a:rPr lang="ru-RU" dirty="0"/>
              <a:t> привёз куплет Татьяне.</a:t>
            </a:r>
          </a:p>
          <a:p>
            <a:r>
              <a:rPr lang="ru-RU" dirty="0"/>
              <a:t>2) Богат хорош собою Ленский везде был принят как жених.</a:t>
            </a:r>
          </a:p>
          <a:p>
            <a:r>
              <a:rPr lang="ru-RU" dirty="0"/>
              <a:t>3) Такой инструмент как отвёртка всегда пригодится в хозяйстве.</a:t>
            </a:r>
          </a:p>
          <a:p>
            <a:r>
              <a:rPr lang="ru-RU" dirty="0"/>
              <a:t>4) Я долго наблюдал как отчаливает пароход.</a:t>
            </a:r>
          </a:p>
          <a:p>
            <a:r>
              <a:rPr lang="ru-RU" dirty="0"/>
              <a:t>5) Это была как вы сами можете догадаться  наша героиня.</a:t>
            </a:r>
          </a:p>
          <a:p>
            <a:r>
              <a:rPr lang="ru-RU" dirty="0"/>
              <a:t>6) Вдохновение было как первая любовь.</a:t>
            </a:r>
          </a:p>
          <a:p>
            <a:r>
              <a:rPr lang="ru-RU" dirty="0"/>
              <a:t>7) Требования разных растений как к свету так и к другим факторам жизни неодинаковы.</a:t>
            </a:r>
          </a:p>
          <a:p>
            <a:r>
              <a:rPr lang="ru-RU" dirty="0"/>
              <a:t>8) Она ускользнет как змея, вспорхнет и умчит.</a:t>
            </a:r>
          </a:p>
          <a:p>
            <a:r>
              <a:rPr lang="ru-RU" dirty="0"/>
              <a:t>9) Я старался как можно дольше не рассчитываться с друзьями.</a:t>
            </a:r>
          </a:p>
          <a:p>
            <a:r>
              <a:rPr lang="ru-RU" dirty="0"/>
              <a:t>10) Дождь лил как из ведра.</a:t>
            </a:r>
          </a:p>
          <a:p>
            <a:r>
              <a:rPr lang="ru-RU" dirty="0"/>
              <a:t>11) Мы блуждали по лесу с тех пор как началась гроза.</a:t>
            </a:r>
          </a:p>
          <a:p>
            <a:r>
              <a:rPr lang="ru-RU" dirty="0"/>
              <a:t>12) Это был не кто иной как Рылов.</a:t>
            </a:r>
          </a:p>
          <a:p>
            <a:r>
              <a:rPr lang="ru-RU" dirty="0"/>
              <a:t>13) Как град посыпалась картечь.</a:t>
            </a:r>
          </a:p>
          <a:p>
            <a:r>
              <a:rPr lang="ru-RU" dirty="0"/>
              <a:t>14) Приятно в теплой комнате слушать как злится ветер и как стонет тайга.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32156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E79BC1B-2D50-4B92-A3CA-655BF63D7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260648"/>
            <a:ext cx="7632848" cy="676875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Задание 1.  Поработайте корректором . Исправьте пунктуационные ошибки в данных предложениях:</a:t>
            </a:r>
            <a:endParaRPr lang="ru-RU" dirty="0"/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Когда соревнования окончились от усталости , я с трудом держался на ногах.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Стояло жаркое лето на подоконнике, расцвели кактусы.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Распустились листья , на деревьях в траве застрекотали кузнечики.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Заяц задрожал : от страха прямо на него шёл охотник.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Мы замерли : с испуганным выражением лица сосед</a:t>
            </a:r>
            <a:r>
              <a:rPr lang="be-BY" dirty="0"/>
              <a:t>к</a:t>
            </a:r>
            <a:r>
              <a:rPr lang="ru-RU" dirty="0" err="1"/>
              <a:t>ина</a:t>
            </a:r>
            <a:r>
              <a:rPr lang="ru-RU" dirty="0"/>
              <a:t> сахарница упала на пол.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На арену цирка вышел дрессировщик , высоко подняв хобот ; за ним неторопливо шёл слон.</a:t>
            </a:r>
          </a:p>
          <a:p>
            <a:r>
              <a:rPr lang="be-BY" b="1" dirty="0"/>
              <a:t>Задан</a:t>
            </a:r>
            <a:r>
              <a:rPr lang="ru-RU" b="1" dirty="0" err="1"/>
              <a:t>ие</a:t>
            </a:r>
            <a:r>
              <a:rPr lang="ru-RU" b="1" dirty="0"/>
              <a:t> 2. Исправьте ошибки, которые допустили учащиеся , неверно выделив “ матрёшки” знаками препинания.</a:t>
            </a:r>
            <a:endParaRPr lang="ru-RU" dirty="0"/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Вася бережно положил птенчика, который упал с дерева обратно в гнездо.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Я накрыл бабочку, которая опустилась на цветок ладонями.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По вечерам я развлекал сестрёнку, которая болела чтением вслух.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В доме, где я живу во вторник , состоится собрание жильцов.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Воздушный шар, который выпустил из рук , мальчик через минуту был уже над верхушкой дерева 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За движениями рыбок , которые плавали в аквариуме жадными глазами, следила кошка.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По дороге, по которой промчался автомобиль босиком, бежал Мишка.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Васька, с которым я вчера поссорился с весёлым лицом, бежал мне навстречу.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315004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F8417FD-8209-4D27-B85E-30F3B3449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60648"/>
            <a:ext cx="8964488" cy="6597351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Прощай.</a:t>
            </a:r>
          </a:p>
          <a:p>
            <a:r>
              <a:rPr lang="ru-RU" dirty="0"/>
              <a:t>Позабудь</a:t>
            </a:r>
          </a:p>
          <a:p>
            <a:r>
              <a:rPr lang="ru-RU" dirty="0"/>
              <a:t>И не обессудь.</a:t>
            </a:r>
          </a:p>
          <a:p>
            <a:r>
              <a:rPr lang="ru-RU" dirty="0"/>
              <a:t>А письма сожги, как мост.</a:t>
            </a:r>
          </a:p>
          <a:p>
            <a:r>
              <a:rPr lang="ru-RU" dirty="0"/>
              <a:t>Да будет мужественный твой путь,</a:t>
            </a:r>
          </a:p>
          <a:p>
            <a:r>
              <a:rPr lang="ru-RU" dirty="0"/>
              <a:t>Да будет он прям и прост.</a:t>
            </a:r>
          </a:p>
          <a:p>
            <a:r>
              <a:rPr lang="ru-RU" dirty="0"/>
              <a:t>Да будет во мгле</a:t>
            </a:r>
          </a:p>
          <a:p>
            <a:r>
              <a:rPr lang="ru-RU" dirty="0"/>
              <a:t>Для тебя гореть</a:t>
            </a:r>
          </a:p>
          <a:p>
            <a:r>
              <a:rPr lang="ru-RU" dirty="0"/>
              <a:t>Звёздная мишура,</a:t>
            </a:r>
          </a:p>
          <a:p>
            <a:r>
              <a:rPr lang="ru-RU" dirty="0"/>
              <a:t>Да будет надежда</a:t>
            </a:r>
          </a:p>
          <a:p>
            <a:r>
              <a:rPr lang="ru-RU" dirty="0"/>
              <a:t>Ладони греть</a:t>
            </a:r>
          </a:p>
          <a:p>
            <a:r>
              <a:rPr lang="ru-RU" dirty="0"/>
              <a:t>У твоего костра.</a:t>
            </a:r>
          </a:p>
          <a:p>
            <a:r>
              <a:rPr lang="ru-RU" dirty="0"/>
              <a:t>Да будут метели,</a:t>
            </a:r>
          </a:p>
          <a:p>
            <a:r>
              <a:rPr lang="ru-RU" dirty="0"/>
              <a:t>Снега, дожди</a:t>
            </a:r>
          </a:p>
          <a:p>
            <a:r>
              <a:rPr lang="ru-RU" dirty="0"/>
              <a:t>И бешеный рёв огня.</a:t>
            </a:r>
          </a:p>
          <a:p>
            <a:r>
              <a:rPr lang="ru-RU" dirty="0"/>
              <a:t>Да будет удач у тебя впереди</a:t>
            </a:r>
          </a:p>
          <a:p>
            <a:r>
              <a:rPr lang="ru-RU" dirty="0"/>
              <a:t>Больше, чем у меня.</a:t>
            </a:r>
          </a:p>
          <a:p>
            <a:r>
              <a:rPr lang="ru-RU" dirty="0"/>
              <a:t>Задание</a:t>
            </a:r>
          </a:p>
          <a:p>
            <a:r>
              <a:rPr lang="ru-RU" dirty="0"/>
              <a:t>В отрывке из стихотворения И. Бродского найдите сказуемое, определите его вид.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51865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BD0649-69C3-4576-9E37-DD0D7FF6A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927" y="2728735"/>
            <a:ext cx="7632146" cy="1400530"/>
          </a:xfrm>
        </p:spPr>
        <p:txBody>
          <a:bodyPr/>
          <a:lstStyle/>
          <a:p>
            <a:r>
              <a:rPr lang="ru-RU" sz="4800" dirty="0"/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174478266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4310" y="2728735"/>
            <a:ext cx="7055380" cy="1400530"/>
          </a:xfrm>
        </p:spPr>
        <p:txBody>
          <a:bodyPr/>
          <a:lstStyle/>
          <a:p>
            <a:r>
              <a:rPr lang="ru-RU" sz="4400" dirty="0"/>
              <a:t>Синтаксис и пунктуация</a:t>
            </a:r>
            <a:br>
              <a:rPr lang="ru-RU" sz="4400" dirty="0"/>
            </a:b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786842" cy="5212576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/>
              <a:t>Находить главные члены</a:t>
            </a:r>
            <a:r>
              <a:rPr lang="en-US" sz="2800" dirty="0"/>
              <a:t> </a:t>
            </a:r>
            <a:r>
              <a:rPr lang="ru-RU" sz="2800" dirty="0"/>
              <a:t>предложения</a:t>
            </a:r>
            <a:r>
              <a:rPr lang="en-US" sz="2800" dirty="0"/>
              <a:t>, </a:t>
            </a:r>
            <a:r>
              <a:rPr lang="ru-RU" sz="2800" dirty="0"/>
              <a:t>различать второстепенные члены</a:t>
            </a:r>
            <a:r>
              <a:rPr lang="en-US" sz="2800" dirty="0"/>
              <a:t>,</a:t>
            </a:r>
            <a:r>
              <a:rPr lang="ru-RU" sz="2800" dirty="0"/>
              <a:t> подлежащие и обращение</a:t>
            </a:r>
          </a:p>
          <a:p>
            <a:r>
              <a:rPr lang="ru-RU" sz="2800" dirty="0"/>
              <a:t>Разграничивать члены сказуемого и виды односоставных предложений</a:t>
            </a:r>
          </a:p>
          <a:p>
            <a:r>
              <a:rPr lang="ru-RU" sz="2800" dirty="0"/>
              <a:t>Различать простое и сложное предложение</a:t>
            </a:r>
          </a:p>
          <a:p>
            <a:r>
              <a:rPr lang="ru-RU" sz="2800" dirty="0"/>
              <a:t>Разграничивать конструкции</a:t>
            </a:r>
            <a:r>
              <a:rPr lang="en-US" sz="2800" dirty="0"/>
              <a:t>,</a:t>
            </a:r>
            <a:r>
              <a:rPr lang="be-BY" sz="2800" dirty="0"/>
              <a:t> осложняющие</a:t>
            </a:r>
            <a:r>
              <a:rPr lang="ru-RU" sz="2800" dirty="0"/>
              <a:t> предложения </a:t>
            </a:r>
          </a:p>
          <a:p>
            <a:r>
              <a:rPr lang="ru-RU" sz="2800" dirty="0"/>
              <a:t>Определять основные виды придаточных в СПП</a:t>
            </a:r>
          </a:p>
          <a:p>
            <a:r>
              <a:rPr lang="ru-RU" sz="2800" dirty="0"/>
              <a:t>Уметь расставлять знаки препинания в различного вида предложениях</a:t>
            </a:r>
          </a:p>
          <a:p>
            <a:r>
              <a:rPr lang="ru-RU" sz="2800" dirty="0"/>
              <a:t>Находить и исправлять пунктуационные ошибки</a:t>
            </a:r>
          </a:p>
          <a:p>
            <a:endParaRPr lang="be-BY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4979646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Твой отец </a:t>
            </a:r>
            <a:r>
              <a:rPr lang="ru-RU" sz="2800" b="1" dirty="0"/>
              <a:t>Лазаря </a:t>
            </a:r>
            <a:r>
              <a:rPr lang="ru-RU" sz="2800" dirty="0"/>
              <a:t>никому</a:t>
            </a:r>
            <a:r>
              <a:rPr lang="ru-RU" sz="2800" b="1" dirty="0"/>
              <a:t> не пел.</a:t>
            </a:r>
            <a:endParaRPr lang="ru-RU" sz="2800" dirty="0"/>
          </a:p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Наш коллега оказался </a:t>
            </a:r>
            <a:r>
              <a:rPr lang="ru-RU" sz="2800" b="1" dirty="0"/>
              <a:t>не чист на руку</a:t>
            </a:r>
            <a:r>
              <a:rPr lang="ru-RU" sz="2800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Марьяна была девушка красивая, прямо </a:t>
            </a:r>
            <a:r>
              <a:rPr lang="ru-RU" sz="2800" b="1" dirty="0"/>
              <a:t>кровь с молоком</a:t>
            </a:r>
            <a:r>
              <a:rPr lang="ru-RU" sz="2800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Мяч искали по всему двору, но он </a:t>
            </a:r>
            <a:r>
              <a:rPr lang="ru-RU" sz="2800" b="1" dirty="0"/>
              <a:t>как сквозь</a:t>
            </a:r>
            <a:r>
              <a:rPr lang="ru-RU" sz="2800" dirty="0"/>
              <a:t> </a:t>
            </a:r>
            <a:r>
              <a:rPr lang="ru-RU" sz="2800" b="1" dirty="0"/>
              <a:t>землю провалился</a:t>
            </a:r>
            <a:r>
              <a:rPr lang="ru-RU" sz="2800" dirty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816C946-5EFC-42E7-A805-509E8EF6B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124744"/>
            <a:ext cx="8119738" cy="4195481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800" b="1" dirty="0"/>
              <a:t>Знать</a:t>
            </a:r>
            <a:r>
              <a:rPr lang="ru-RU" sz="2800" dirty="0"/>
              <a:t> свои корни – </a:t>
            </a:r>
            <a:r>
              <a:rPr lang="ru-RU" sz="2800" b="1" dirty="0"/>
              <a:t>значит</a:t>
            </a:r>
            <a:r>
              <a:rPr lang="ru-RU" sz="2800" dirty="0"/>
              <a:t> </a:t>
            </a:r>
            <a:r>
              <a:rPr lang="ru-RU" sz="2800" b="1" dirty="0"/>
              <a:t>чувствовать</a:t>
            </a:r>
            <a:r>
              <a:rPr lang="ru-RU" sz="2800" dirty="0"/>
              <a:t> смысл своей жизни.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Самая важная </a:t>
            </a:r>
            <a:r>
              <a:rPr lang="ru-RU" sz="2800" b="1" dirty="0"/>
              <a:t>вещь</a:t>
            </a:r>
            <a:r>
              <a:rPr lang="ru-RU" sz="2800" dirty="0"/>
              <a:t>  в жизни – </a:t>
            </a:r>
            <a:r>
              <a:rPr lang="ru-RU" sz="2800" b="1" dirty="0"/>
              <a:t>понимать</a:t>
            </a:r>
            <a:r>
              <a:rPr lang="ru-RU" sz="2800" dirty="0"/>
              <a:t> свою цель.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b="1" dirty="0"/>
              <a:t>Поучать</a:t>
            </a:r>
            <a:r>
              <a:rPr lang="ru-RU" sz="2800" dirty="0"/>
              <a:t> собственных детей </a:t>
            </a:r>
            <a:r>
              <a:rPr lang="ru-RU" sz="2800" b="1" dirty="0"/>
              <a:t>было</a:t>
            </a:r>
            <a:r>
              <a:rPr lang="ru-RU" sz="2800" dirty="0"/>
              <a:t> тоже невероятно трудной </a:t>
            </a:r>
            <a:r>
              <a:rPr lang="ru-RU" sz="2800" b="1" dirty="0"/>
              <a:t>задачей</a:t>
            </a:r>
            <a:r>
              <a:rPr lang="ru-RU" sz="2800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Наши</a:t>
            </a:r>
            <a:r>
              <a:rPr lang="ru-RU" sz="2800" b="1" dirty="0"/>
              <a:t> корни</a:t>
            </a:r>
            <a:r>
              <a:rPr lang="ru-RU" sz="2800" dirty="0"/>
              <a:t> – это </a:t>
            </a:r>
            <a:r>
              <a:rPr lang="ru-RU" sz="2800" b="1" dirty="0"/>
              <a:t>история, </a:t>
            </a:r>
            <a:r>
              <a:rPr lang="ru-RU" sz="2800" dirty="0"/>
              <a:t>наши</a:t>
            </a:r>
            <a:r>
              <a:rPr lang="ru-RU" sz="2800" b="1" dirty="0"/>
              <a:t> деды.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176223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8364704-C7BB-4A0E-89F6-5F81C6728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196752"/>
            <a:ext cx="6711654" cy="4195481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Ласковый весенний день.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Вечер тёплый.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День, оставшийся в памяти.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Фрукты в вазе.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Старые платины в парке.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Зеленоватое небо Стамбула.</a:t>
            </a:r>
          </a:p>
        </p:txBody>
      </p:sp>
    </p:spTree>
    <p:extLst>
      <p:ext uri="{BB962C8B-B14F-4D97-AF65-F5344CB8AC3E}">
        <p14:creationId xmlns:p14="http://schemas.microsoft.com/office/powerpoint/2010/main" val="5745018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6229DE9-EA01-4AA1-BEBF-8C66ADD21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124744"/>
            <a:ext cx="8712968" cy="5123663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В такие моменты я </a:t>
            </a:r>
            <a:r>
              <a:rPr lang="ru-RU" sz="2800" b="1" dirty="0"/>
              <a:t>готов верить</a:t>
            </a:r>
            <a:r>
              <a:rPr lang="ru-RU" sz="2800" dirty="0"/>
              <a:t> всем легендам тысячелетий.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Хозяйка уговаривала меня </a:t>
            </a:r>
            <a:r>
              <a:rPr lang="ru-RU" sz="2800" b="1" dirty="0"/>
              <a:t>посидеть </a:t>
            </a:r>
            <a:r>
              <a:rPr lang="ru-RU" sz="2800" dirty="0"/>
              <a:t> еще немного.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Мы зашли </a:t>
            </a:r>
            <a:r>
              <a:rPr lang="ru-RU" sz="2800" b="1" dirty="0"/>
              <a:t>поужинать </a:t>
            </a:r>
            <a:r>
              <a:rPr lang="ru-RU" sz="2800" dirty="0"/>
              <a:t>в кафе и там встретили Люсю.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К началу сеанса я опоздал, но мне предложили </a:t>
            </a:r>
            <a:r>
              <a:rPr lang="ru-RU" sz="2800" b="1" dirty="0"/>
              <a:t>сесть</a:t>
            </a:r>
            <a:r>
              <a:rPr lang="ru-RU" sz="2800" dirty="0"/>
              <a:t> на другое место.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Способность </a:t>
            </a:r>
            <a:r>
              <a:rPr lang="ru-RU" sz="2800" b="1" dirty="0"/>
              <a:t>промолчать </a:t>
            </a:r>
            <a:r>
              <a:rPr lang="ru-RU" sz="2800" dirty="0"/>
              <a:t>очень важна в критический момент</a:t>
            </a:r>
            <a:r>
              <a:rPr lang="ru-RU" sz="2800" b="1" dirty="0"/>
              <a:t>.</a:t>
            </a:r>
            <a:endParaRPr lang="ru-RU" sz="2800" dirty="0"/>
          </a:p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Я предложил ему</a:t>
            </a:r>
            <a:r>
              <a:rPr lang="ru-RU" sz="2800" b="1" dirty="0"/>
              <a:t> поехать </a:t>
            </a:r>
            <a:r>
              <a:rPr lang="ru-RU" sz="2800" dirty="0"/>
              <a:t>ко мне</a:t>
            </a:r>
            <a:r>
              <a:rPr lang="ru-RU" sz="2800" b="1" dirty="0"/>
              <a:t> обедать.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868945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D21AB7F-2656-4088-A52E-DE9C7ADCF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124745"/>
            <a:ext cx="8820472" cy="5123662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Близнецы были похожи </a:t>
            </a:r>
            <a:r>
              <a:rPr lang="ru-RU" sz="2800" b="1" dirty="0"/>
              <a:t>как две капли воды.</a:t>
            </a:r>
            <a:endParaRPr lang="ru-RU" sz="2800" dirty="0"/>
          </a:p>
          <a:p>
            <a:pPr marL="514350" lvl="0" indent="-514350">
              <a:buFont typeface="+mj-lt"/>
              <a:buAutoNum type="arabicPeriod"/>
            </a:pPr>
            <a:r>
              <a:rPr lang="ru-RU" sz="2800" b="1" dirty="0"/>
              <a:t>Битый час</a:t>
            </a:r>
            <a:r>
              <a:rPr lang="ru-RU" sz="2800" dirty="0"/>
              <a:t> она провозилась с заданием.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Мы увидели на клумбе</a:t>
            </a:r>
            <a:r>
              <a:rPr lang="ru-RU" sz="2800" b="1" dirty="0"/>
              <a:t> анютины глазки.</a:t>
            </a:r>
            <a:endParaRPr lang="ru-RU" sz="2800" dirty="0"/>
          </a:p>
          <a:p>
            <a:pPr marL="514350" lvl="0" indent="-514350">
              <a:buFont typeface="+mj-lt"/>
              <a:buAutoNum type="arabicPeriod"/>
            </a:pPr>
            <a:r>
              <a:rPr lang="ru-RU" sz="2800" b="1" dirty="0"/>
              <a:t>Запретный плод</a:t>
            </a:r>
            <a:r>
              <a:rPr lang="ru-RU" sz="2800" dirty="0"/>
              <a:t> вам подавай!</a:t>
            </a:r>
            <a:r>
              <a:rPr lang="ru-RU" sz="2800" b="1" dirty="0"/>
              <a:t> </a:t>
            </a:r>
            <a:endParaRPr lang="ru-RU" sz="2800" dirty="0"/>
          </a:p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С вершины горы наш поселок был виден</a:t>
            </a:r>
            <a:r>
              <a:rPr lang="ru-RU" sz="2800" b="1" dirty="0"/>
              <a:t> как на ладони.</a:t>
            </a:r>
            <a:endParaRPr lang="ru-RU" sz="2800" dirty="0"/>
          </a:p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Скажите нашему лекарю, чтобы он берёг  его </a:t>
            </a:r>
            <a:r>
              <a:rPr lang="ru-RU" sz="2800" b="1" dirty="0"/>
              <a:t>как зеницу ока.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660401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11C7FE0-1448-468D-B6DB-7B05A4503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831164"/>
            <a:ext cx="8784976" cy="5195671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800" i="1" dirty="0"/>
              <a:t>Здесь, </a:t>
            </a:r>
            <a:r>
              <a:rPr lang="ru-RU" sz="2800" b="1" i="1" dirty="0"/>
              <a:t>как рассказал нам киновед</a:t>
            </a:r>
            <a:r>
              <a:rPr lang="ru-RU" sz="2800" i="1" dirty="0"/>
              <a:t>, снимался главный эпизод исторического фильма «Александр Невский».</a:t>
            </a:r>
            <a:endParaRPr lang="ru-RU" sz="2800" dirty="0"/>
          </a:p>
          <a:p>
            <a:pPr marL="514350" lvl="0" indent="-514350">
              <a:buFont typeface="+mj-lt"/>
              <a:buAutoNum type="arabicPeriod"/>
            </a:pPr>
            <a:r>
              <a:rPr lang="ru-RU" sz="2800" i="1" dirty="0"/>
              <a:t>У него, как утверждает моя матушка, не было </a:t>
            </a:r>
            <a:r>
              <a:rPr lang="ru-RU" sz="2800" b="1" i="1" dirty="0"/>
              <a:t>ничего</a:t>
            </a:r>
            <a:r>
              <a:rPr lang="ru-RU" sz="2800" i="1" dirty="0"/>
              <a:t>: </a:t>
            </a:r>
            <a:r>
              <a:rPr lang="ru-RU" sz="2800" b="1" i="1" dirty="0"/>
              <a:t>ни денег, ни собственности, ни положения в обществе.</a:t>
            </a:r>
            <a:endParaRPr lang="ru-RU" sz="2800" dirty="0"/>
          </a:p>
          <a:p>
            <a:pPr marL="514350" lvl="0" indent="-514350">
              <a:buFont typeface="+mj-lt"/>
              <a:buAutoNum type="arabicPeriod"/>
            </a:pPr>
            <a:r>
              <a:rPr lang="ru-RU" sz="2800" i="1" dirty="0"/>
              <a:t>Много труда предстоит ему сейчас, зимой </a:t>
            </a:r>
            <a:r>
              <a:rPr lang="ru-RU" sz="2800" b="1" i="1" dirty="0"/>
              <a:t>же</a:t>
            </a:r>
            <a:r>
              <a:rPr lang="ru-RU" sz="2800" i="1" dirty="0"/>
              <a:t> он отдохнет.</a:t>
            </a:r>
            <a:endParaRPr lang="ru-RU" sz="2800" dirty="0"/>
          </a:p>
          <a:p>
            <a:pPr marL="514350" lvl="0" indent="-514350">
              <a:buFont typeface="+mj-lt"/>
              <a:buAutoNum type="arabicPeriod"/>
            </a:pPr>
            <a:r>
              <a:rPr lang="ru-RU" sz="2800" i="1" dirty="0"/>
              <a:t>Веселее и громче всех смеялся сам студент, он </a:t>
            </a:r>
            <a:r>
              <a:rPr lang="ru-RU" sz="2800" b="1" i="1" dirty="0"/>
              <a:t>же</a:t>
            </a:r>
            <a:r>
              <a:rPr lang="ru-RU" sz="2800" i="1" dirty="0"/>
              <a:t> скорее всех и перестал.</a:t>
            </a:r>
            <a:endParaRPr lang="ru-RU" sz="2800" dirty="0"/>
          </a:p>
          <a:p>
            <a:pPr marL="514350" indent="-514350">
              <a:buFont typeface="+mj-lt"/>
              <a:buAutoNum type="arabicPeriod"/>
            </a:pPr>
            <a:r>
              <a:rPr lang="ru-RU" sz="2800" b="1" i="1" dirty="0"/>
              <a:t>Раз</a:t>
            </a:r>
            <a:r>
              <a:rPr lang="ru-RU" sz="2800" i="1" dirty="0"/>
              <a:t> никому нет дела до меня, останусь и буду ждать, как жила.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2743053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207</TotalTime>
  <Words>1494</Words>
  <Application>Microsoft Office PowerPoint</Application>
  <PresentationFormat>Экран (4:3)</PresentationFormat>
  <Paragraphs>119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Century Gothic</vt:lpstr>
      <vt:lpstr>Wingdings 3</vt:lpstr>
      <vt:lpstr>Ион</vt:lpstr>
      <vt:lpstr>Подготовка к ЦЭ</vt:lpstr>
      <vt:lpstr>Синтаксис и пунктуация </vt:lpstr>
      <vt:lpstr>Цели: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Установите соответствие между предложениями и их синтаксической характеристикой: A_Б_ B_ Г_ </vt:lpstr>
      <vt:lpstr>Презентация PowerPoint</vt:lpstr>
      <vt:lpstr>Задание части С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цэ</dc:title>
  <dc:creator>Пользователь Windows</dc:creator>
  <cp:lastModifiedBy>Пользователь Windows</cp:lastModifiedBy>
  <cp:revision>4</cp:revision>
  <dcterms:created xsi:type="dcterms:W3CDTF">2022-12-13T07:26:36Z</dcterms:created>
  <dcterms:modified xsi:type="dcterms:W3CDTF">2022-12-23T09:35:36Z</dcterms:modified>
</cp:coreProperties>
</file>